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8" r:id="rId3"/>
    <p:sldId id="310" r:id="rId4"/>
    <p:sldId id="303" r:id="rId5"/>
    <p:sldId id="261" r:id="rId6"/>
    <p:sldId id="306" r:id="rId7"/>
    <p:sldId id="307" r:id="rId8"/>
    <p:sldId id="308" r:id="rId9"/>
    <p:sldId id="257" r:id="rId10"/>
    <p:sldId id="309" r:id="rId11"/>
  </p:sldIdLst>
  <p:sldSz cx="9144000" cy="6858000" type="screen4x3"/>
  <p:notesSz cx="6888163" cy="100218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00" autoAdjust="0"/>
    <p:restoredTop sz="80663" autoAdjust="0"/>
  </p:normalViewPr>
  <p:slideViewPr>
    <p:cSldViewPr>
      <p:cViewPr varScale="1">
        <p:scale>
          <a:sx n="58" d="100"/>
          <a:sy n="58" d="100"/>
        </p:scale>
        <p:origin x="1668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94"/>
          </a:xfrm>
          <a:prstGeom prst="rect">
            <a:avLst/>
          </a:prstGeom>
        </p:spPr>
        <p:txBody>
          <a:bodyPr vert="horz" lIns="96625" tIns="48312" rIns="96625" bIns="48312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94"/>
          </a:xfrm>
          <a:prstGeom prst="rect">
            <a:avLst/>
          </a:prstGeom>
        </p:spPr>
        <p:txBody>
          <a:bodyPr vert="horz" lIns="96625" tIns="48312" rIns="96625" bIns="48312" rtlCol="0"/>
          <a:lstStyle>
            <a:lvl1pPr algn="r">
              <a:defRPr sz="1300"/>
            </a:lvl1pPr>
          </a:lstStyle>
          <a:p>
            <a:fld id="{AE9B4F7C-FFDD-436A-AA8A-20BCA29AD5F6}" type="datetimeFigureOut">
              <a:rPr lang="en-GB" smtClean="0"/>
              <a:t>10/06/2020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11737" cy="37592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25" tIns="48312" rIns="96625" bIns="48312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760397"/>
            <a:ext cx="5510530" cy="4509850"/>
          </a:xfrm>
          <a:prstGeom prst="rect">
            <a:avLst/>
          </a:prstGeom>
        </p:spPr>
        <p:txBody>
          <a:bodyPr vert="horz" lIns="96625" tIns="48312" rIns="96625" bIns="4831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9054"/>
            <a:ext cx="2984871" cy="501094"/>
          </a:xfrm>
          <a:prstGeom prst="rect">
            <a:avLst/>
          </a:prstGeom>
        </p:spPr>
        <p:txBody>
          <a:bodyPr vert="horz" lIns="96625" tIns="48312" rIns="96625" bIns="48312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519054"/>
            <a:ext cx="2984871" cy="501094"/>
          </a:xfrm>
          <a:prstGeom prst="rect">
            <a:avLst/>
          </a:prstGeom>
        </p:spPr>
        <p:txBody>
          <a:bodyPr vert="horz" lIns="96625" tIns="48312" rIns="96625" bIns="48312" rtlCol="0" anchor="b"/>
          <a:lstStyle>
            <a:lvl1pPr algn="r">
              <a:defRPr sz="1300"/>
            </a:lvl1pPr>
          </a:lstStyle>
          <a:p>
            <a:fld id="{9CE35C61-4A03-4EAE-9C3D-3691F6CD4B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2568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E35C61-4A03-4EAE-9C3D-3691F6CD4B10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71221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E35C61-4A03-4EAE-9C3D-3691F6CD4B1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49004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41562" indent="-241562">
              <a:buAutoNum type="arabicPeriod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E35C61-4A03-4EAE-9C3D-3691F6CD4B10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36757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E35C61-4A03-4EAE-9C3D-3691F6CD4B10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29135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E35C61-4A03-4EAE-9C3D-3691F6CD4B10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87820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E35C61-4A03-4EAE-9C3D-3691F6CD4B10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57694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>
            <a:extLst>
              <a:ext uri="{FF2B5EF4-FFF2-40B4-BE49-F238E27FC236}">
                <a16:creationId xmlns:a16="http://schemas.microsoft.com/office/drawing/2014/main" id="{B6EACFE4-9CBC-4F06-83EE-D9051F359D8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63C2F24-AC78-46BD-8BA0-158363F961BF}" type="slidenum">
              <a:rPr lang="en-GB" altLang="en-US">
                <a:latin typeface="Arial" panose="020B0604020202020204" pitchFamily="34" charset="0"/>
              </a:rPr>
              <a:pPr eaLnBrk="1" hangingPunct="1"/>
              <a:t>9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4099" name="Rectangle 2">
            <a:extLst>
              <a:ext uri="{FF2B5EF4-FFF2-40B4-BE49-F238E27FC236}">
                <a16:creationId xmlns:a16="http://schemas.microsoft.com/office/drawing/2014/main" id="{993705A7-E798-4A7E-9C31-24090653FBC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0" name="Rectangle 3">
            <a:extLst>
              <a:ext uri="{FF2B5EF4-FFF2-40B4-BE49-F238E27FC236}">
                <a16:creationId xmlns:a16="http://schemas.microsoft.com/office/drawing/2014/main" id="{5F83CD27-B0E9-43EB-A7AC-26DA6990753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B053F-2E7D-414C-89B1-D67EA824B4DA}" type="datetimeFigureOut">
              <a:rPr lang="en-GB" smtClean="0"/>
              <a:t>10/06/2020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760C-240C-426A-B7E5-62C6FC9528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69708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B053F-2E7D-414C-89B1-D67EA824B4DA}" type="datetimeFigureOut">
              <a:rPr lang="en-GB" smtClean="0"/>
              <a:t>10/06/2020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760C-240C-426A-B7E5-62C6FC9528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1144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B053F-2E7D-414C-89B1-D67EA824B4DA}" type="datetimeFigureOut">
              <a:rPr lang="en-GB" smtClean="0"/>
              <a:t>10/06/2020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760C-240C-426A-B7E5-62C6FC9528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31309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B053F-2E7D-414C-89B1-D67EA824B4DA}" type="datetimeFigureOut">
              <a:rPr lang="en-GB" smtClean="0"/>
              <a:t>10/06/2020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760C-240C-426A-B7E5-62C6FC9528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6852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B053F-2E7D-414C-89B1-D67EA824B4DA}" type="datetimeFigureOut">
              <a:rPr lang="en-GB" smtClean="0"/>
              <a:t>10/06/2020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760C-240C-426A-B7E5-62C6FC9528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8929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B053F-2E7D-414C-89B1-D67EA824B4DA}" type="datetimeFigureOut">
              <a:rPr lang="en-GB" smtClean="0"/>
              <a:t>10/06/2020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760C-240C-426A-B7E5-62C6FC9528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6801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B053F-2E7D-414C-89B1-D67EA824B4DA}" type="datetimeFigureOut">
              <a:rPr lang="en-GB" smtClean="0"/>
              <a:t>10/06/2020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760C-240C-426A-B7E5-62C6FC9528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41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B053F-2E7D-414C-89B1-D67EA824B4DA}" type="datetimeFigureOut">
              <a:rPr lang="en-GB" smtClean="0"/>
              <a:t>10/06/2020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760C-240C-426A-B7E5-62C6FC9528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7072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B053F-2E7D-414C-89B1-D67EA824B4DA}" type="datetimeFigureOut">
              <a:rPr lang="en-GB" smtClean="0"/>
              <a:t>10/06/2020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760C-240C-426A-B7E5-62C6FC9528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1948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B053F-2E7D-414C-89B1-D67EA824B4DA}" type="datetimeFigureOut">
              <a:rPr lang="en-GB" smtClean="0"/>
              <a:t>10/06/2020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760C-240C-426A-B7E5-62C6FC9528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260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B053F-2E7D-414C-89B1-D67EA824B4DA}" type="datetimeFigureOut">
              <a:rPr lang="en-GB" smtClean="0"/>
              <a:t>10/06/2020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0760C-240C-426A-B7E5-62C6FC9528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5596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4B053F-2E7D-414C-89B1-D67EA824B4DA}" type="datetimeFigureOut">
              <a:rPr lang="en-GB" smtClean="0"/>
              <a:t>10/06/2020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70760C-240C-426A-B7E5-62C6FC9528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6714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9632" y="2708920"/>
            <a:ext cx="6400800" cy="1752600"/>
          </a:xfrm>
        </p:spPr>
        <p:txBody>
          <a:bodyPr/>
          <a:lstStyle/>
          <a:p>
            <a:r>
              <a:rPr lang="en-GB" dirty="0"/>
              <a:t>The Bear and the Piano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158181A-A99F-44BE-AAC8-701BBE0BEE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6100" y="4077072"/>
            <a:ext cx="2771800" cy="1525939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23377367-C95A-4E1D-8B26-879F7A540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922971"/>
            <a:ext cx="7772400" cy="1470025"/>
          </a:xfrm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170975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9AE3E7-CD01-4057-A03D-CB7AE5C5F5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9C3081B-919B-4488-8F3B-183E5C3956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7" r="27411" b="29364"/>
          <a:stretch/>
        </p:blipFill>
        <p:spPr>
          <a:xfrm rot="5400000">
            <a:off x="1416011" y="-1016206"/>
            <a:ext cx="6311977" cy="8934307"/>
          </a:xfrm>
        </p:spPr>
      </p:pic>
    </p:spTree>
    <p:extLst>
      <p:ext uri="{BB962C8B-B14F-4D97-AF65-F5344CB8AC3E}">
        <p14:creationId xmlns:p14="http://schemas.microsoft.com/office/powerpoint/2010/main" val="27128335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Bears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188640"/>
            <a:ext cx="2664296" cy="2056836"/>
          </a:xfrm>
        </p:spPr>
      </p:pic>
      <p:sp>
        <p:nvSpPr>
          <p:cNvPr id="7" name="Rectangle 6"/>
          <p:cNvSpPr/>
          <p:nvPr/>
        </p:nvSpPr>
        <p:spPr>
          <a:xfrm>
            <a:off x="1259632" y="2551837"/>
            <a:ext cx="705678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/>
              <a:t>Bears</a:t>
            </a:r>
            <a:r>
              <a:rPr lang="en-GB" sz="2800" dirty="0"/>
              <a:t> are large mammals that eat mostly meat and fish. </a:t>
            </a:r>
          </a:p>
          <a:p>
            <a:r>
              <a:rPr lang="en-GB" sz="2800" dirty="0"/>
              <a:t>There are only </a:t>
            </a:r>
            <a:r>
              <a:rPr lang="en-GB" sz="2800" u="sng" dirty="0"/>
              <a:t>eight</a:t>
            </a:r>
            <a:r>
              <a:rPr lang="en-GB" sz="2800" dirty="0"/>
              <a:t> living species of </a:t>
            </a:r>
            <a:r>
              <a:rPr lang="en-GB" sz="2800" b="1" dirty="0"/>
              <a:t>bears</a:t>
            </a:r>
            <a:r>
              <a:rPr lang="en-GB" sz="2800" dirty="0"/>
              <a:t> and they can be found throughout most of the world. </a:t>
            </a:r>
          </a:p>
          <a:p>
            <a:r>
              <a:rPr lang="en-GB" sz="2800" b="1" dirty="0"/>
              <a:t>Bears</a:t>
            </a:r>
            <a:r>
              <a:rPr lang="en-GB" sz="2800" dirty="0"/>
              <a:t> have large bodies, stocky legs, a long snout, shaggy hair, paws with claws, and a short tail.</a:t>
            </a:r>
          </a:p>
        </p:txBody>
      </p:sp>
    </p:spTree>
    <p:extLst>
      <p:ext uri="{BB962C8B-B14F-4D97-AF65-F5344CB8AC3E}">
        <p14:creationId xmlns:p14="http://schemas.microsoft.com/office/powerpoint/2010/main" val="16358743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E1D227-984E-43FE-A1E4-4D04EA57D3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87239D2-7800-43AB-872F-2616923230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3899" t="22907" r="35689" b="7090"/>
          <a:stretch/>
        </p:blipFill>
        <p:spPr>
          <a:xfrm>
            <a:off x="2041901" y="404664"/>
            <a:ext cx="4618331" cy="5976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08D0D95-9A72-4192-BCA9-936F2F719C3D}"/>
              </a:ext>
            </a:extLst>
          </p:cNvPr>
          <p:cNvSpPr txBox="1"/>
          <p:nvPr/>
        </p:nvSpPr>
        <p:spPr>
          <a:xfrm>
            <a:off x="6084167" y="3645024"/>
            <a:ext cx="1872209" cy="369332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/>
              <a:t>Spectacled Bear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230E6F9-5B43-4AAB-83AB-674ACAA3E6EA}"/>
              </a:ext>
            </a:extLst>
          </p:cNvPr>
          <p:cNvSpPr txBox="1"/>
          <p:nvPr/>
        </p:nvSpPr>
        <p:spPr>
          <a:xfrm>
            <a:off x="5798725" y="5895994"/>
            <a:ext cx="1872209" cy="369332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/>
              <a:t>Sun Bear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384E35B-3470-406D-8DA3-CE3910D9967A}"/>
              </a:ext>
            </a:extLst>
          </p:cNvPr>
          <p:cNvSpPr txBox="1"/>
          <p:nvPr/>
        </p:nvSpPr>
        <p:spPr>
          <a:xfrm>
            <a:off x="978701" y="3565686"/>
            <a:ext cx="1872209" cy="369332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/>
              <a:t>Grizzly Bear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0B7F2A3-176C-48D4-A99B-1104BB1CBAB9}"/>
              </a:ext>
            </a:extLst>
          </p:cNvPr>
          <p:cNvSpPr txBox="1"/>
          <p:nvPr/>
        </p:nvSpPr>
        <p:spPr>
          <a:xfrm>
            <a:off x="5824974" y="2276872"/>
            <a:ext cx="1872209" cy="369332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/>
              <a:t>Sloth Bear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9144901-CD71-43E0-B979-1774E9720119}"/>
              </a:ext>
            </a:extLst>
          </p:cNvPr>
          <p:cNvSpPr txBox="1"/>
          <p:nvPr/>
        </p:nvSpPr>
        <p:spPr>
          <a:xfrm>
            <a:off x="1004949" y="2185127"/>
            <a:ext cx="1872209" cy="369332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/>
              <a:t>Giant Panda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872DFDB-E283-4ADB-9C99-590C27DC2280}"/>
              </a:ext>
            </a:extLst>
          </p:cNvPr>
          <p:cNvSpPr txBox="1"/>
          <p:nvPr/>
        </p:nvSpPr>
        <p:spPr>
          <a:xfrm>
            <a:off x="5798726" y="910978"/>
            <a:ext cx="1872209" cy="369332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/>
              <a:t>Polar Bear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B317E27-8D12-41C8-AB31-E281991C1B14}"/>
              </a:ext>
            </a:extLst>
          </p:cNvPr>
          <p:cNvSpPr txBox="1"/>
          <p:nvPr/>
        </p:nvSpPr>
        <p:spPr>
          <a:xfrm>
            <a:off x="1004950" y="888122"/>
            <a:ext cx="1872209" cy="369332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/>
              <a:t>Brown Bear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194E2BC-A2B4-4EE9-B5C8-3AD2814717A0}"/>
              </a:ext>
            </a:extLst>
          </p:cNvPr>
          <p:cNvSpPr txBox="1"/>
          <p:nvPr/>
        </p:nvSpPr>
        <p:spPr>
          <a:xfrm>
            <a:off x="3707905" y="4437112"/>
            <a:ext cx="1368152" cy="646331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American Black Bear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99E2CFA-05B6-4A80-A92B-8AB79DD03327}"/>
              </a:ext>
            </a:extLst>
          </p:cNvPr>
          <p:cNvSpPr txBox="1"/>
          <p:nvPr/>
        </p:nvSpPr>
        <p:spPr>
          <a:xfrm>
            <a:off x="1122717" y="5924907"/>
            <a:ext cx="1728193" cy="369332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/>
              <a:t>Asian Black Bear</a:t>
            </a:r>
          </a:p>
        </p:txBody>
      </p:sp>
    </p:spTree>
    <p:extLst>
      <p:ext uri="{BB962C8B-B14F-4D97-AF65-F5344CB8AC3E}">
        <p14:creationId xmlns:p14="http://schemas.microsoft.com/office/powerpoint/2010/main" val="20852698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606EC7-7A3D-462F-B298-0C6BE42EB4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FAD77C0-6FB9-4A5A-9FFF-FF40CD8C36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33004" t="21315" r="32110" b="8681"/>
          <a:stretch/>
        </p:blipFill>
        <p:spPr>
          <a:xfrm>
            <a:off x="2195736" y="908719"/>
            <a:ext cx="4467770" cy="504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6501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Creating a coherent narrative using </a:t>
            </a:r>
            <a:r>
              <a:rPr lang="en-GB" i="1" dirty="0">
                <a:latin typeface="Modern No. 20" panose="02070704070505020303" pitchFamily="18" charset="0"/>
              </a:rPr>
              <a:t>The Bear and the Piano</a:t>
            </a:r>
          </a:p>
        </p:txBody>
      </p:sp>
      <p:pic>
        <p:nvPicPr>
          <p:cNvPr id="1026" name="Picture 2" descr="Image result for the bear and the piano">
            <a:extLst>
              <a:ext uri="{FF2B5EF4-FFF2-40B4-BE49-F238E27FC236}">
                <a16:creationId xmlns:a16="http://schemas.microsoft.com/office/drawing/2014/main" id="{2186E48A-C76A-4D08-9519-2431336EB37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108" y="1916832"/>
            <a:ext cx="3337784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9891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4">
            <a:extLst>
              <a:ext uri="{FF2B5EF4-FFF2-40B4-BE49-F238E27FC236}">
                <a16:creationId xmlns:a16="http://schemas.microsoft.com/office/drawing/2014/main" id="{02DB8A8E-AA42-4DE6-97DE-1640C96277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7" r="27411" b="29364"/>
          <a:stretch/>
        </p:blipFill>
        <p:spPr>
          <a:xfrm>
            <a:off x="2309018" y="301206"/>
            <a:ext cx="4525963" cy="6404159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F5C9C0F-ED8F-4F59-9E13-3A2CDAF39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peech Bubble: Oval 4">
            <a:extLst>
              <a:ext uri="{FF2B5EF4-FFF2-40B4-BE49-F238E27FC236}">
                <a16:creationId xmlns:a16="http://schemas.microsoft.com/office/drawing/2014/main" id="{84E16E04-C00D-4111-95C3-491C6DF4A348}"/>
              </a:ext>
            </a:extLst>
          </p:cNvPr>
          <p:cNvSpPr/>
          <p:nvPr/>
        </p:nvSpPr>
        <p:spPr>
          <a:xfrm>
            <a:off x="6300192" y="1052736"/>
            <a:ext cx="2088232" cy="1656184"/>
          </a:xfrm>
          <a:prstGeom prst="wedgeEllipseCallout">
            <a:avLst>
              <a:gd name="adj1" fmla="val -48439"/>
              <a:gd name="adj2" fmla="val 6490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What did the bear see?</a:t>
            </a:r>
          </a:p>
        </p:txBody>
      </p:sp>
      <p:sp>
        <p:nvSpPr>
          <p:cNvPr id="6" name="Speech Bubble: Oval 5">
            <a:extLst>
              <a:ext uri="{FF2B5EF4-FFF2-40B4-BE49-F238E27FC236}">
                <a16:creationId xmlns:a16="http://schemas.microsoft.com/office/drawing/2014/main" id="{4BDB1786-D9FF-402D-BFBC-72375CD9A350}"/>
              </a:ext>
            </a:extLst>
          </p:cNvPr>
          <p:cNvSpPr/>
          <p:nvPr/>
        </p:nvSpPr>
        <p:spPr>
          <a:xfrm>
            <a:off x="373750" y="274638"/>
            <a:ext cx="2088232" cy="1656184"/>
          </a:xfrm>
          <a:prstGeom prst="wedgeEllipseCallout">
            <a:avLst>
              <a:gd name="adj1" fmla="val 65791"/>
              <a:gd name="adj2" fmla="val 8410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How did the bear feel?</a:t>
            </a:r>
          </a:p>
        </p:txBody>
      </p:sp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3C241D50-3E45-4FAF-BF13-6A1886FB255A}"/>
              </a:ext>
            </a:extLst>
          </p:cNvPr>
          <p:cNvSpPr/>
          <p:nvPr/>
        </p:nvSpPr>
        <p:spPr>
          <a:xfrm>
            <a:off x="294469" y="4751098"/>
            <a:ext cx="2088232" cy="1656184"/>
          </a:xfrm>
          <a:prstGeom prst="wedgeEllipseCallout">
            <a:avLst>
              <a:gd name="adj1" fmla="val 69599"/>
              <a:gd name="adj2" fmla="val -6112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What did the bear think of his friends now?</a:t>
            </a:r>
          </a:p>
        </p:txBody>
      </p:sp>
    </p:spTree>
    <p:extLst>
      <p:ext uri="{BB962C8B-B14F-4D97-AF65-F5344CB8AC3E}">
        <p14:creationId xmlns:p14="http://schemas.microsoft.com/office/powerpoint/2010/main" val="6641358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7565EC-E1DC-4733-B9C6-1BA3FE168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Thoughts from the forest</a:t>
            </a:r>
          </a:p>
        </p:txBody>
      </p:sp>
      <p:pic>
        <p:nvPicPr>
          <p:cNvPr id="1026" name="Picture 2" descr="Image result for blank postcard">
            <a:extLst>
              <a:ext uri="{FF2B5EF4-FFF2-40B4-BE49-F238E27FC236}">
                <a16:creationId xmlns:a16="http://schemas.microsoft.com/office/drawing/2014/main" id="{A574167A-6381-4681-8600-9C70EB2C887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844824"/>
            <a:ext cx="6075696" cy="4291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16238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BF7687-EABA-42F4-A7E3-E4BF76DB1B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7CA8C03-E568-4BFC-9099-9D0810347C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49" t="20154" r="30549" b="35298"/>
          <a:stretch/>
        </p:blipFill>
        <p:spPr>
          <a:xfrm rot="10800000">
            <a:off x="237430" y="239400"/>
            <a:ext cx="1804355" cy="2016224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FF7D53E-EF46-4A6E-9240-E74DE8B75F3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38" t="1737" r="32471" b="73796"/>
          <a:stretch/>
        </p:blipFill>
        <p:spPr>
          <a:xfrm>
            <a:off x="2479058" y="275349"/>
            <a:ext cx="1973938" cy="1143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B108773-65E5-4C8B-B0A0-009E072A74D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7" t="25576" r="30966" b="57527"/>
          <a:stretch/>
        </p:blipFill>
        <p:spPr>
          <a:xfrm rot="10800000">
            <a:off x="4890269" y="239400"/>
            <a:ext cx="2556375" cy="111369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3F1C477-572E-495D-B566-F923E4C5BA5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91" t="14700" r="32417" b="60724"/>
          <a:stretch/>
        </p:blipFill>
        <p:spPr>
          <a:xfrm>
            <a:off x="6905346" y="1621726"/>
            <a:ext cx="2178711" cy="182342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0B92443-21B6-4FD8-906F-C73D2038D49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50" t="41763" r="26986" b="31955"/>
          <a:stretch/>
        </p:blipFill>
        <p:spPr>
          <a:xfrm rot="10800000">
            <a:off x="4829909" y="1749915"/>
            <a:ext cx="1803067" cy="182514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6074005-2723-41B7-8AC4-EE43082DEAD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56" t="2000" r="2529" b="64479"/>
          <a:stretch/>
        </p:blipFill>
        <p:spPr>
          <a:xfrm rot="10800000">
            <a:off x="2479058" y="1823925"/>
            <a:ext cx="2206234" cy="1555203"/>
          </a:xfrm>
          <a:prstGeom prst="rect">
            <a:avLst/>
          </a:prstGeom>
        </p:spPr>
      </p:pic>
      <p:pic>
        <p:nvPicPr>
          <p:cNvPr id="19" name="Content Placeholder 4">
            <a:extLst>
              <a:ext uri="{FF2B5EF4-FFF2-40B4-BE49-F238E27FC236}">
                <a16:creationId xmlns:a16="http://schemas.microsoft.com/office/drawing/2014/main" id="{C65A35CE-CECF-4612-8E3F-F1A44EFB994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49" t="20154" r="30549" b="35298"/>
          <a:stretch/>
        </p:blipFill>
        <p:spPr>
          <a:xfrm rot="10800000">
            <a:off x="409013" y="3801472"/>
            <a:ext cx="1804355" cy="201622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4CE4868-04AF-4C01-9BF4-F287EB29D3A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38" t="1737" r="32471" b="73796"/>
          <a:stretch/>
        </p:blipFill>
        <p:spPr>
          <a:xfrm>
            <a:off x="2479058" y="3784705"/>
            <a:ext cx="1973938" cy="1143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754C272-BF99-4B5A-B3BA-C14447E2F5F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7" t="25576" r="30966" b="57527"/>
          <a:stretch/>
        </p:blipFill>
        <p:spPr>
          <a:xfrm rot="10800000">
            <a:off x="5016449" y="3823050"/>
            <a:ext cx="2556375" cy="111369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9A569E2-E0E0-4085-9960-24374976874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56" t="2000" r="2529" b="64479"/>
          <a:stretch/>
        </p:blipFill>
        <p:spPr>
          <a:xfrm rot="10800000">
            <a:off x="2479058" y="5302797"/>
            <a:ext cx="2206234" cy="155520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D54D822F-146E-4CFF-B4BD-47D27FB965A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50" t="41763" r="26986" b="31955"/>
          <a:stretch/>
        </p:blipFill>
        <p:spPr>
          <a:xfrm rot="10800000">
            <a:off x="4890268" y="5050605"/>
            <a:ext cx="1803067" cy="182514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096DF707-9646-413B-BF88-3B0AAF60A4F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91" t="14700" r="32417" b="60724"/>
          <a:stretch/>
        </p:blipFill>
        <p:spPr>
          <a:xfrm>
            <a:off x="6905347" y="5006938"/>
            <a:ext cx="2178711" cy="1823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2312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3CED8FE6-7587-4225-A16D-6A8699F0B7F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B205DFD8-4527-4A36-AE36-BD6BA6809DF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52" name="AutoShape 4">
            <a:extLst>
              <a:ext uri="{FF2B5EF4-FFF2-40B4-BE49-F238E27FC236}">
                <a16:creationId xmlns:a16="http://schemas.microsoft.com/office/drawing/2014/main" id="{0F0A0166-4917-4395-B463-37C8D44FD5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775" y="331788"/>
            <a:ext cx="1836738" cy="1370012"/>
          </a:xfrm>
          <a:prstGeom prst="wedgeRectCallout">
            <a:avLst>
              <a:gd name="adj1" fmla="val -43750"/>
              <a:gd name="adj2" fmla="val 700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800"/>
              <a:t>I thought my friends were angry with me for leaving</a:t>
            </a:r>
          </a:p>
        </p:txBody>
      </p:sp>
      <p:sp>
        <p:nvSpPr>
          <p:cNvPr id="2053" name="AutoShape 5">
            <a:extLst>
              <a:ext uri="{FF2B5EF4-FFF2-40B4-BE49-F238E27FC236}">
                <a16:creationId xmlns:a16="http://schemas.microsoft.com/office/drawing/2014/main" id="{9B4FEEF1-D036-4D5A-8B6B-35986921B0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7675" y="260350"/>
            <a:ext cx="1800225" cy="1223963"/>
          </a:xfrm>
          <a:prstGeom prst="wedgeRoundRectCallout">
            <a:avLst>
              <a:gd name="adj1" fmla="val 51940"/>
              <a:gd name="adj2" fmla="val 8087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800"/>
              <a:t>They are proud of me after all.</a:t>
            </a:r>
          </a:p>
        </p:txBody>
      </p:sp>
      <p:sp>
        <p:nvSpPr>
          <p:cNvPr id="2054" name="AutoShape 6">
            <a:extLst>
              <a:ext uri="{FF2B5EF4-FFF2-40B4-BE49-F238E27FC236}">
                <a16:creationId xmlns:a16="http://schemas.microsoft.com/office/drawing/2014/main" id="{247148D5-6585-416B-BA8D-7E35B7724F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725" y="2203450"/>
            <a:ext cx="2376488" cy="1871663"/>
          </a:xfrm>
          <a:prstGeom prst="cloudCallout">
            <a:avLst>
              <a:gd name="adj1" fmla="val -43750"/>
              <a:gd name="adj2" fmla="val 7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GB" altLang="en-US" sz="1800"/>
          </a:p>
        </p:txBody>
      </p:sp>
      <p:sp>
        <p:nvSpPr>
          <p:cNvPr id="2055" name="AutoShape 7">
            <a:extLst>
              <a:ext uri="{FF2B5EF4-FFF2-40B4-BE49-F238E27FC236}">
                <a16:creationId xmlns:a16="http://schemas.microsoft.com/office/drawing/2014/main" id="{A184BF95-8DDF-49A7-A87C-41BD8C86E0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1863" y="215900"/>
            <a:ext cx="2087562" cy="1512888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800"/>
              <a:t>The tree is decorated with all sorts of things…</a:t>
            </a:r>
          </a:p>
        </p:txBody>
      </p:sp>
      <p:sp>
        <p:nvSpPr>
          <p:cNvPr id="2056" name="AutoShape 8">
            <a:extLst>
              <a:ext uri="{FF2B5EF4-FFF2-40B4-BE49-F238E27FC236}">
                <a16:creationId xmlns:a16="http://schemas.microsoft.com/office/drawing/2014/main" id="{BB1EC2E7-C2FF-47B9-A62F-C094DEF735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8038" y="2565400"/>
            <a:ext cx="2089150" cy="1368425"/>
          </a:xfrm>
          <a:prstGeom prst="wedgeRectCallout">
            <a:avLst>
              <a:gd name="adj1" fmla="val -43750"/>
              <a:gd name="adj2" fmla="val 700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GB" altLang="en-US" sz="180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800"/>
              <a:t>	</a:t>
            </a:r>
          </a:p>
        </p:txBody>
      </p:sp>
      <p:sp>
        <p:nvSpPr>
          <p:cNvPr id="2057" name="AutoShape 9">
            <a:extLst>
              <a:ext uri="{FF2B5EF4-FFF2-40B4-BE49-F238E27FC236}">
                <a16:creationId xmlns:a16="http://schemas.microsoft.com/office/drawing/2014/main" id="{214BE23F-7A51-486D-B58F-6C2CB4F1C3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9850" y="2203450"/>
            <a:ext cx="2232025" cy="1655763"/>
          </a:xfrm>
          <a:prstGeom prst="wedgeEllipseCallout">
            <a:avLst>
              <a:gd name="adj1" fmla="val 42958"/>
              <a:gd name="adj2" fmla="val 73204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800"/>
              <a:t>The piano is in the shade under the trees.</a:t>
            </a:r>
          </a:p>
        </p:txBody>
      </p:sp>
      <p:sp>
        <p:nvSpPr>
          <p:cNvPr id="2058" name="AutoShape 10">
            <a:extLst>
              <a:ext uri="{FF2B5EF4-FFF2-40B4-BE49-F238E27FC236}">
                <a16:creationId xmlns:a16="http://schemas.microsoft.com/office/drawing/2014/main" id="{70DB5CD0-2574-4AE0-B7B8-565157867B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4824413"/>
            <a:ext cx="2232025" cy="1484312"/>
          </a:xfrm>
          <a:prstGeom prst="wedgeEllipseCallout">
            <a:avLst>
              <a:gd name="adj1" fmla="val -18704"/>
              <a:gd name="adj2" fmla="val 75454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GB" altLang="en-US" sz="1800"/>
          </a:p>
        </p:txBody>
      </p:sp>
      <p:sp>
        <p:nvSpPr>
          <p:cNvPr id="2059" name="AutoShape 11">
            <a:extLst>
              <a:ext uri="{FF2B5EF4-FFF2-40B4-BE49-F238E27FC236}">
                <a16:creationId xmlns:a16="http://schemas.microsoft.com/office/drawing/2014/main" id="{22F40224-61F3-440E-8AC2-D17C8CDCF5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6600" y="4437063"/>
            <a:ext cx="2376488" cy="1655762"/>
          </a:xfrm>
          <a:prstGeom prst="cloudCallout">
            <a:avLst>
              <a:gd name="adj1" fmla="val 57884"/>
              <a:gd name="adj2" fmla="val 67449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800"/>
              <a:t>My friends have looked after my piano really well</a:t>
            </a:r>
          </a:p>
        </p:txBody>
      </p:sp>
      <p:sp>
        <p:nvSpPr>
          <p:cNvPr id="2060" name="AutoShape 12">
            <a:extLst>
              <a:ext uri="{FF2B5EF4-FFF2-40B4-BE49-F238E27FC236}">
                <a16:creationId xmlns:a16="http://schemas.microsoft.com/office/drawing/2014/main" id="{1BFA08EC-6C10-4493-B068-05BAD1F538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8125" y="4652963"/>
            <a:ext cx="2087563" cy="1512887"/>
          </a:xfrm>
          <a:prstGeom prst="wedgeRoundRectCallout">
            <a:avLst>
              <a:gd name="adj1" fmla="val -30380"/>
              <a:gd name="adj2" fmla="val 7088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800"/>
              <a:t>Wow! They have bought all my records and hung them up on the tree.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970</TotalTime>
  <Words>187</Words>
  <Application>Microsoft Office PowerPoint</Application>
  <PresentationFormat>On-screen Show (4:3)</PresentationFormat>
  <Paragraphs>34</Paragraphs>
  <Slides>10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Modern No. 20</vt:lpstr>
      <vt:lpstr>Office Theme</vt:lpstr>
      <vt:lpstr>PowerPoint Presentation</vt:lpstr>
      <vt:lpstr>Bears</vt:lpstr>
      <vt:lpstr>PowerPoint Presentation</vt:lpstr>
      <vt:lpstr>PowerPoint Presentation</vt:lpstr>
      <vt:lpstr>Creating a coherent narrative using The Bear and the Piano</vt:lpstr>
      <vt:lpstr>PowerPoint Presentation</vt:lpstr>
      <vt:lpstr>Thoughts from the forest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Y2 moderation sessions</dc:title>
  <dc:creator>Judy Scorer</dc:creator>
  <cp:lastModifiedBy>Jonathon Riley</cp:lastModifiedBy>
  <cp:revision>48</cp:revision>
  <cp:lastPrinted>2018-11-09T11:13:27Z</cp:lastPrinted>
  <dcterms:created xsi:type="dcterms:W3CDTF">2018-10-18T08:13:36Z</dcterms:created>
  <dcterms:modified xsi:type="dcterms:W3CDTF">2020-06-10T15:19:45Z</dcterms:modified>
</cp:coreProperties>
</file>